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9" r:id="rId5"/>
    <p:sldId id="299" r:id="rId6"/>
    <p:sldId id="321" r:id="rId7"/>
    <p:sldId id="322" r:id="rId8"/>
    <p:sldId id="306" r:id="rId9"/>
    <p:sldId id="318" r:id="rId10"/>
    <p:sldId id="319" r:id="rId11"/>
    <p:sldId id="311" r:id="rId12"/>
    <p:sldId id="310" r:id="rId13"/>
    <p:sldId id="317" r:id="rId14"/>
    <p:sldId id="316" r:id="rId15"/>
    <p:sldId id="315" r:id="rId16"/>
    <p:sldId id="323" r:id="rId17"/>
    <p:sldId id="324" r:id="rId18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ce.najjar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94660"/>
  </p:normalViewPr>
  <p:slideViewPr>
    <p:cSldViewPr>
      <p:cViewPr varScale="1">
        <p:scale>
          <a:sx n="85" d="100"/>
          <a:sy n="85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5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F0CA-000D-4BC6-AC44-8079043B2C9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5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8CFB-D118-4580-A3CB-FC48440F9F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732" name="Shape 73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83797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16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55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8864120" y="6536940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159" name="image7.png" descr="M:\6-Communication\Visuels\PPT_Layout\2017\strat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-20638"/>
            <a:ext cx="3859213" cy="512603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-1" y="2209800"/>
            <a:ext cx="9152627" cy="4656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hape 162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64" name="Shape 164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Strategies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mmar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Shape 174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381000" y="2514600"/>
            <a:ext cx="1828800" cy="3886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hape 176"/>
          <p:cNvSpPr/>
          <p:nvPr/>
        </p:nvSpPr>
        <p:spPr>
          <a:xfrm flipH="1">
            <a:off x="380998" y="2514600"/>
            <a:ext cx="4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 flipH="1">
            <a:off x="24383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45719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629400" y="2514600"/>
            <a:ext cx="0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  <a:lvl2pPr>
              <a:defRPr>
                <a:solidFill>
                  <a:srgbClr val="25959B"/>
                </a:solidFill>
              </a:defRPr>
            </a:lvl2pPr>
            <a:lvl3pPr>
              <a:defRPr>
                <a:solidFill>
                  <a:srgbClr val="25959B"/>
                </a:solidFill>
              </a:defRPr>
            </a:lvl3pPr>
            <a:lvl4pPr>
              <a:defRPr>
                <a:solidFill>
                  <a:srgbClr val="25959B"/>
                </a:solidFill>
              </a:defRPr>
            </a:lvl4pPr>
            <a:lvl5pPr>
              <a:defRPr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hape 19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 rot="16200000">
            <a:off x="6756213" y="4426180"/>
            <a:ext cx="464820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Copyright © 2017 – World Customs Organization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25959B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hape 201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10" name="Shape 210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hape 21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Shape 215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5" name="Shape 225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26" name="imag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82000" cy="417462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36" name="Shape 236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25959B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hape 240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 rot="16200000">
            <a:off x="6756213" y="4426180"/>
            <a:ext cx="464820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Copyright © 2017 – World </a:t>
            </a:r>
            <a:r>
              <a:rPr sz="800" dirty="0">
                <a:solidFill>
                  <a:schemeClr val="tx1"/>
                </a:solidFill>
              </a:rPr>
              <a:t>Customs</a:t>
            </a:r>
            <a:r>
              <a:rPr dirty="0">
                <a:solidFill>
                  <a:schemeClr val="tx1"/>
                </a:solidFill>
              </a:rPr>
              <a:t> Organization</a:t>
            </a:r>
          </a:p>
        </p:txBody>
      </p:sp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Shape 25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>
                <a:solidFill>
                  <a:srgbClr val="25959B"/>
                </a:solidFill>
              </a:defRPr>
            </a:lvl1pPr>
            <a:lvl2pPr>
              <a:defRPr b="0">
                <a:solidFill>
                  <a:srgbClr val="25959B"/>
                </a:solidFill>
              </a:defRPr>
            </a:lvl2pPr>
            <a:lvl3pPr>
              <a:defRPr b="0">
                <a:solidFill>
                  <a:srgbClr val="25959B"/>
                </a:solidFill>
              </a:defRPr>
            </a:lvl3pPr>
            <a:lvl4pPr>
              <a:defRPr b="0">
                <a:solidFill>
                  <a:srgbClr val="25959B"/>
                </a:solidFill>
              </a:defRPr>
            </a:lvl4pPr>
            <a:lvl5pPr>
              <a:defRPr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2" name="Shape 26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959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2" name="Shape 27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2595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25959B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25959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4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007BB9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/>
            </a:lvl1pPr>
            <a:lvl2pPr marL="790575" indent="-333375">
              <a:spcBef>
                <a:spcPts val="600"/>
              </a:spcBef>
              <a:defRPr sz="2800" b="0"/>
            </a:lvl2pPr>
            <a:lvl3pPr marL="1234438" indent="-320038">
              <a:spcBef>
                <a:spcPts val="600"/>
              </a:spcBef>
              <a:defRPr sz="2800" b="0"/>
            </a:lvl3pPr>
            <a:lvl4pPr marL="1727200" indent="-355600">
              <a:spcBef>
                <a:spcPts val="600"/>
              </a:spcBef>
              <a:defRPr sz="2800" b="0"/>
            </a:lvl4pPr>
            <a:lvl5pPr marL="2184400" indent="-355600">
              <a:spcBef>
                <a:spcPts val="600"/>
              </a:spcBef>
              <a:defRPr sz="28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284" name="image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34635"/>
            <a:ext cx="9152626" cy="607823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7" name="Shape 287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289" name="Shape 289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Personnel</a:t>
            </a:r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298" name="imag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847568"/>
            <a:ext cx="3859213" cy="258143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hape 301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03" name="Shape 303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Personnel</a:t>
            </a:r>
          </a:p>
        </p:txBody>
      </p:sp>
      <p:sp>
        <p:nvSpPr>
          <p:cNvPr id="304" name="Shape 304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mmar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3" name="Shape 313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381000" y="2514600"/>
            <a:ext cx="1828800" cy="3886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Shape 315"/>
          <p:cNvSpPr/>
          <p:nvPr/>
        </p:nvSpPr>
        <p:spPr>
          <a:xfrm flipH="1">
            <a:off x="380998" y="2514600"/>
            <a:ext cx="4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6" name="Shape 316"/>
          <p:cNvSpPr/>
          <p:nvPr/>
        </p:nvSpPr>
        <p:spPr>
          <a:xfrm flipH="1">
            <a:off x="24383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7" name="Shape 317"/>
          <p:cNvSpPr/>
          <p:nvPr/>
        </p:nvSpPr>
        <p:spPr>
          <a:xfrm flipH="1">
            <a:off x="45719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6629400" y="2514600"/>
            <a:ext cx="0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  <a:lvl2pPr>
              <a:defRPr>
                <a:solidFill>
                  <a:srgbClr val="DA6C67"/>
                </a:solidFill>
              </a:defRPr>
            </a:lvl2pPr>
            <a:lvl3pPr>
              <a:defRPr>
                <a:solidFill>
                  <a:srgbClr val="DA6C67"/>
                </a:solidFill>
              </a:defRPr>
            </a:lvl3pPr>
            <a:lvl4pPr>
              <a:defRPr>
                <a:solidFill>
                  <a:srgbClr val="DA6C67"/>
                </a:solidFill>
              </a:defRPr>
            </a:lvl4pPr>
            <a:lvl5pPr>
              <a:defRPr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hape 32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DA6C67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hape 34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49" name="Shape 349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DA6C67"/>
              </a:gs>
              <a:gs pos="100000">
                <a:srgbClr val="8A423F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hape 35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4" name="Shape 354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4" name="Shape 364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65" name="image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82000" cy="4174629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75" name="Shape 375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7" name="Shape 377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DA6C67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9" name="Shape 379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9" name="Shape 38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398" name="Shape 398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>
                <a:solidFill>
                  <a:srgbClr val="DA6C67"/>
                </a:solidFill>
              </a:defRPr>
            </a:lvl1pPr>
            <a:lvl2pPr>
              <a:defRPr b="0">
                <a:solidFill>
                  <a:srgbClr val="DA6C67"/>
                </a:solidFill>
              </a:defRPr>
            </a:lvl2pPr>
            <a:lvl3pPr>
              <a:defRPr b="0">
                <a:solidFill>
                  <a:srgbClr val="DA6C67"/>
                </a:solidFill>
              </a:defRPr>
            </a:lvl3pPr>
            <a:lvl4pPr>
              <a:defRPr b="0">
                <a:solidFill>
                  <a:srgbClr val="DA6C67"/>
                </a:solidFill>
              </a:defRPr>
            </a:lvl4pPr>
            <a:lvl5pPr>
              <a:defRPr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Shape 399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1" name="Shape 401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3" name="Shape 63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007BB9"/>
              </a:gs>
              <a:gs pos="100000">
                <a:srgbClr val="1F608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6C6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1" name="Shape 411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DA6C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DA6C67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DA6C6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3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423" name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" name="Shape 426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28" name="Shape 428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77B26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Stakeholders</a:t>
            </a:r>
          </a:p>
        </p:txBody>
      </p:sp>
      <p:sp>
        <p:nvSpPr>
          <p:cNvPr id="429" name="Shape 429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437" name="imag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1" y="452470"/>
            <a:ext cx="2024188" cy="2967162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hape 438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0" name="Shape 440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42" name="Shape 442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77B26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Stakeholders</a:t>
            </a:r>
          </a:p>
        </p:txBody>
      </p:sp>
      <p:sp>
        <p:nvSpPr>
          <p:cNvPr id="443" name="Shape 443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mmar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51" name="Shape 4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52" name="Shape 45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xfrm>
            <a:off x="381000" y="2514600"/>
            <a:ext cx="1828800" cy="3886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4" name="Shape 454"/>
          <p:cNvSpPr/>
          <p:nvPr/>
        </p:nvSpPr>
        <p:spPr>
          <a:xfrm flipH="1">
            <a:off x="380998" y="2514600"/>
            <a:ext cx="4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5" name="Shape 455"/>
          <p:cNvSpPr/>
          <p:nvPr/>
        </p:nvSpPr>
        <p:spPr>
          <a:xfrm flipH="1">
            <a:off x="24383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6" name="Shape 456"/>
          <p:cNvSpPr/>
          <p:nvPr/>
        </p:nvSpPr>
        <p:spPr>
          <a:xfrm flipH="1">
            <a:off x="45719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6629400" y="2514600"/>
            <a:ext cx="0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  <a:lvl2pPr>
              <a:defRPr>
                <a:solidFill>
                  <a:srgbClr val="77B264"/>
                </a:solidFill>
              </a:defRPr>
            </a:lvl2pPr>
            <a:lvl3pPr>
              <a:defRPr>
                <a:solidFill>
                  <a:srgbClr val="77B264"/>
                </a:solidFill>
              </a:defRPr>
            </a:lvl3pPr>
            <a:lvl4pPr>
              <a:defRPr>
                <a:solidFill>
                  <a:srgbClr val="77B264"/>
                </a:solidFill>
              </a:defRPr>
            </a:lvl4pPr>
            <a:lvl5pPr>
              <a:defRPr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8" name="Shape 46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78" name="Shape 478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77B264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9" name="Shape 47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88" name="Shape 488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77B264"/>
              </a:gs>
              <a:gs pos="100000">
                <a:srgbClr val="4C7B43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" name="Shape 49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3" name="Shape 493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3" name="Shape 503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04" name="imag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82000" cy="4174627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Shape 505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6" name="Shape 5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14" name="Shape 514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6" name="Shape 516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77B264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8" name="Shape 518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19" name="Shape 5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8" name="Shape 52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hape 7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79" name="image4.png" descr="M:\6-Communication\Visuels\PPT_Layout\2017\Images\dotted-worldmap-1024x5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82000" cy="4174629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/>
            </a:lvl1pPr>
            <a:lvl2pPr marL="0" indent="0">
              <a:spcBef>
                <a:spcPts val="300"/>
              </a:spcBef>
              <a:buSzTx/>
              <a:buFontTx/>
              <a:buNone/>
              <a:defRPr sz="1400" b="0"/>
            </a:lvl2pPr>
            <a:lvl3pPr marL="0" indent="0">
              <a:spcBef>
                <a:spcPts val="300"/>
              </a:spcBef>
              <a:buSzTx/>
              <a:buFontTx/>
              <a:buNone/>
              <a:defRPr sz="1400" b="0"/>
            </a:lvl3pPr>
            <a:lvl4pPr marL="0" indent="0">
              <a:spcBef>
                <a:spcPts val="300"/>
              </a:spcBef>
              <a:buSzTx/>
              <a:buFontTx/>
              <a:buNone/>
              <a:defRPr sz="1400" b="0"/>
            </a:lvl4pPr>
            <a:lvl5pPr marL="0" indent="0">
              <a:spcBef>
                <a:spcPts val="300"/>
              </a:spcBef>
              <a:buSzTx/>
              <a:buFontTx/>
              <a:buNone/>
              <a:defRPr sz="14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37" name="Shape 537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>
                <a:solidFill>
                  <a:srgbClr val="77B264"/>
                </a:solidFill>
              </a:defRPr>
            </a:lvl1pPr>
            <a:lvl2pPr>
              <a:defRPr b="0">
                <a:solidFill>
                  <a:srgbClr val="77B264"/>
                </a:solidFill>
              </a:defRPr>
            </a:lvl2pPr>
            <a:lvl3pPr>
              <a:defRPr b="0">
                <a:solidFill>
                  <a:srgbClr val="77B264"/>
                </a:solidFill>
              </a:defRPr>
            </a:lvl3pPr>
            <a:lvl4pPr>
              <a:defRPr b="0">
                <a:solidFill>
                  <a:srgbClr val="77B264"/>
                </a:solidFill>
              </a:defRPr>
            </a:lvl4pPr>
            <a:lvl5pPr>
              <a:defRPr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8" name="Shape 538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0" name="Shape 54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49" name="Shape 549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26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0" name="Shape 550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77B2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77B264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77B26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2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562" name="image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4" name="Shape 564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5" name="Shape 565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67" name="Shape 567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96549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Integrity</a:t>
            </a:r>
          </a:p>
        </p:txBody>
      </p:sp>
      <p:sp>
        <p:nvSpPr>
          <p:cNvPr id="568" name="Shape 568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576" name="imag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8350" y="-152400"/>
            <a:ext cx="2667184" cy="3771163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Shape 577"/>
          <p:cNvSpPr/>
          <p:nvPr/>
        </p:nvSpPr>
        <p:spPr>
          <a:xfrm>
            <a:off x="-1" y="2201173"/>
            <a:ext cx="9152627" cy="465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hape 579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80" name="Shape 58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81" name="Shape 581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96549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Integrity</a:t>
            </a:r>
          </a:p>
        </p:txBody>
      </p:sp>
      <p:sp>
        <p:nvSpPr>
          <p:cNvPr id="582" name="Shape 582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mmar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590" name="Shape 5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91" name="Shape 591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92" name="Shape 592"/>
          <p:cNvSpPr>
            <a:spLocks noGrp="1"/>
          </p:cNvSpPr>
          <p:nvPr>
            <p:ph type="body" sz="quarter" idx="1"/>
          </p:nvPr>
        </p:nvSpPr>
        <p:spPr>
          <a:xfrm>
            <a:off x="381000" y="2514600"/>
            <a:ext cx="1828800" cy="3886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3" name="Shape 593"/>
          <p:cNvSpPr/>
          <p:nvPr/>
        </p:nvSpPr>
        <p:spPr>
          <a:xfrm flipH="1">
            <a:off x="380998" y="2514600"/>
            <a:ext cx="4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4" name="Shape 594"/>
          <p:cNvSpPr/>
          <p:nvPr/>
        </p:nvSpPr>
        <p:spPr>
          <a:xfrm flipH="1">
            <a:off x="24383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5" name="Shape 595"/>
          <p:cNvSpPr/>
          <p:nvPr/>
        </p:nvSpPr>
        <p:spPr>
          <a:xfrm flipH="1">
            <a:off x="4571999" y="2514600"/>
            <a:ext cx="1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6629400" y="2514600"/>
            <a:ext cx="0" cy="3886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7" name="Shape 5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05" name="Shape 6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6" name="Shape 6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  <a:lvl2pPr>
              <a:defRPr>
                <a:solidFill>
                  <a:srgbClr val="965494"/>
                </a:solidFill>
              </a:defRPr>
            </a:lvl2pPr>
            <a:lvl3pPr>
              <a:defRPr>
                <a:solidFill>
                  <a:srgbClr val="965494"/>
                </a:solidFill>
              </a:defRPr>
            </a:lvl3pPr>
            <a:lvl4pPr>
              <a:defRPr>
                <a:solidFill>
                  <a:srgbClr val="965494"/>
                </a:solidFill>
              </a:defRPr>
            </a:lvl4pPr>
            <a:lvl5pPr>
              <a:defRPr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7" name="Shape 607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08" name="Shape 6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16" name="Shape 616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7" name="Shape 617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prstGeom prst="rect">
            <a:avLst/>
          </a:prstGeom>
          <a:ln w="19050">
            <a:solidFill>
              <a:srgbClr val="965494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8" name="Shape 618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19" name="Shape 6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/ Pictures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27" name="Shape 627"/>
          <p:cNvSpPr>
            <a:spLocks noGrp="1"/>
          </p:cNvSpPr>
          <p:nvPr>
            <p:ph type="pic" sz="quarter" idx="13"/>
          </p:nvPr>
        </p:nvSpPr>
        <p:spPr>
          <a:xfrm>
            <a:off x="6477000" y="1219200"/>
            <a:ext cx="1981200" cy="1749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-1" y="1981200"/>
            <a:ext cx="9152627" cy="48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965494"/>
              </a:gs>
              <a:gs pos="100000">
                <a:srgbClr val="5F2F5E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29" name="Shape 629"/>
          <p:cNvSpPr>
            <a:spLocks noGrp="1"/>
          </p:cNvSpPr>
          <p:nvPr>
            <p:ph type="body" sz="quarter" idx="1"/>
          </p:nvPr>
        </p:nvSpPr>
        <p:spPr>
          <a:xfrm>
            <a:off x="914400" y="4953000"/>
            <a:ext cx="7239000" cy="171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0" name="Shape 63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31" name="Shape 631"/>
          <p:cNvSpPr>
            <a:spLocks noGrp="1"/>
          </p:cNvSpPr>
          <p:nvPr>
            <p:ph type="title"/>
          </p:nvPr>
        </p:nvSpPr>
        <p:spPr>
          <a:xfrm>
            <a:off x="381000" y="274638"/>
            <a:ext cx="57150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2" name="Shape 63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33" name="Shape 633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p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41" name="Shape 64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2" name="Shape 642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643" name="imag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2" y="990600"/>
            <a:ext cx="8381997" cy="4174627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hape 644"/>
          <p:cNvSpPr>
            <a:spLocks noGrp="1"/>
          </p:cNvSpPr>
          <p:nvPr>
            <p:ph type="body" sz="quarter" idx="1"/>
          </p:nvPr>
        </p:nvSpPr>
        <p:spPr>
          <a:xfrm>
            <a:off x="533400" y="5257800"/>
            <a:ext cx="7924800" cy="1262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53" name="Shape 653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4" name="Shape 654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5" name="Shape 655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965494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6" name="Shape 656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7" name="Shape 657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58" name="Shape 6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89" name="Shape 89"/>
          <p:cNvSpPr/>
          <p:nvPr/>
        </p:nvSpPr>
        <p:spPr>
          <a:xfrm>
            <a:off x="-1" y="1524000"/>
            <a:ext cx="9152627" cy="534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562600" cy="566738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pic" sz="half" idx="13"/>
          </p:nvPr>
        </p:nvSpPr>
        <p:spPr>
          <a:xfrm>
            <a:off x="1752600" y="612775"/>
            <a:ext cx="5486400" cy="4114800"/>
          </a:xfrm>
          <a:prstGeom prst="rect">
            <a:avLst/>
          </a:prstGeom>
          <a:ln w="19050">
            <a:solidFill>
              <a:srgbClr val="007BB9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1676400" y="5367337"/>
            <a:ext cx="5562600" cy="1262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 b="0"/>
            </a:lvl1pPr>
            <a:lvl2pPr marL="0" indent="0">
              <a:spcBef>
                <a:spcPts val="300"/>
              </a:spcBef>
              <a:buSzTx/>
              <a:buFontTx/>
              <a:buNone/>
              <a:defRPr sz="1400" b="0"/>
            </a:lvl2pPr>
            <a:lvl3pPr marL="0" indent="0">
              <a:spcBef>
                <a:spcPts val="300"/>
              </a:spcBef>
              <a:buSzTx/>
              <a:buFontTx/>
              <a:buNone/>
              <a:defRPr sz="1400" b="0"/>
            </a:lvl3pPr>
            <a:lvl4pPr marL="0" indent="0">
              <a:spcBef>
                <a:spcPts val="300"/>
              </a:spcBef>
              <a:buSzTx/>
              <a:buFontTx/>
              <a:buNone/>
              <a:defRPr sz="1400" b="0"/>
            </a:lvl4pPr>
            <a:lvl5pPr marL="0" indent="0">
              <a:spcBef>
                <a:spcPts val="300"/>
              </a:spcBef>
              <a:buSzTx/>
              <a:buFontTx/>
              <a:buNone/>
              <a:defRPr sz="14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/>
          <p:nvPr/>
        </p:nvSpPr>
        <p:spPr>
          <a:xfrm>
            <a:off x="1752600" y="4876800"/>
            <a:ext cx="3276600" cy="762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66" name="Shape 666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67" name="Shape 667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8" name="Shape 6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76" name="Shape 676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>
                <a:solidFill>
                  <a:srgbClr val="965494"/>
                </a:solidFill>
              </a:defRPr>
            </a:lvl1pPr>
            <a:lvl2pPr>
              <a:defRPr b="0">
                <a:solidFill>
                  <a:srgbClr val="965494"/>
                </a:solidFill>
              </a:defRPr>
            </a:lvl2pPr>
            <a:lvl3pPr>
              <a:defRPr b="0">
                <a:solidFill>
                  <a:srgbClr val="965494"/>
                </a:solidFill>
              </a:defRPr>
            </a:lvl3pPr>
            <a:lvl4pPr>
              <a:defRPr b="0">
                <a:solidFill>
                  <a:srgbClr val="965494"/>
                </a:solidFill>
              </a:defRPr>
            </a:lvl4pPr>
            <a:lvl5pPr>
              <a:defRPr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7" name="Shape 677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8" name="Shape 67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9" name="Shape 67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80" name="Shape 6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688" name="Shape 68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549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89" name="Shape 689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96549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A6C6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90" name="Shape 690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965494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1pPr>
            <a:lvl2pPr marL="790575" indent="-333375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2pPr>
            <a:lvl3pPr marL="1234438" indent="-320038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3pPr>
            <a:lvl4pPr marL="1727200" indent="-355600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4pPr>
            <a:lvl5pPr marL="2184400" indent="-355600">
              <a:spcBef>
                <a:spcPts val="600"/>
              </a:spcBef>
              <a:defRPr sz="2800" b="0">
                <a:solidFill>
                  <a:srgbClr val="96549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91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692" name="Shape 692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3" name="Shape 6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701" name="Shape 7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2" name="Shape 7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3" name="Shape 7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er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49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0" name="Shape 720"/>
          <p:cNvSpPr>
            <a:spLocks noGrp="1"/>
          </p:cNvSpPr>
          <p:nvPr>
            <p:ph type="title"/>
          </p:nvPr>
        </p:nvSpPr>
        <p:spPr>
          <a:xfrm>
            <a:off x="381000" y="1793875"/>
            <a:ext cx="7772400" cy="16224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1F608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1" name="Shape 721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2" name="Shape 722"/>
          <p:cNvSpPr/>
          <p:nvPr/>
        </p:nvSpPr>
        <p:spPr>
          <a:xfrm>
            <a:off x="457200" y="1638300"/>
            <a:ext cx="2960372" cy="89932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3" name="Shape 723"/>
          <p:cNvSpPr/>
          <p:nvPr/>
        </p:nvSpPr>
        <p:spPr>
          <a:xfrm rot="16200000">
            <a:off x="7139550" y="4900524"/>
            <a:ext cx="3762922" cy="17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724" name="image3.png" descr="M:\6-Communication\Visuels\Logos\OMD\WCOOMD_logo_sst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364" y="215900"/>
            <a:ext cx="1083531" cy="987725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Shape 725"/>
          <p:cNvSpPr>
            <a:spLocks noGrp="1"/>
          </p:cNvSpPr>
          <p:nvPr>
            <p:ph type="sldNum" sz="quarter" idx="2"/>
          </p:nvPr>
        </p:nvSpPr>
        <p:spPr>
          <a:xfrm>
            <a:off x="8794147" y="6467111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F4F6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hape 103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u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57150" y="1905835"/>
            <a:ext cx="4895850" cy="396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pic" sz="quarter" idx="13"/>
          </p:nvPr>
        </p:nvSpPr>
        <p:spPr>
          <a:xfrm>
            <a:off x="228599" y="2057400"/>
            <a:ext cx="4530701" cy="2479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martph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159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5" name="Shape 125"/>
          <p:cNvSpPr/>
          <p:nvPr/>
        </p:nvSpPr>
        <p:spPr>
          <a:xfrm>
            <a:off x="457200" y="76200"/>
            <a:ext cx="6172200" cy="152400"/>
          </a:xfrm>
          <a:prstGeom prst="rect">
            <a:avLst/>
          </a:prstGeom>
          <a:solidFill>
            <a:srgbClr val="007BB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half" idx="1"/>
          </p:nvPr>
        </p:nvSpPr>
        <p:spPr>
          <a:xfrm>
            <a:off x="4800600" y="1219199"/>
            <a:ext cx="3886200" cy="5446715"/>
          </a:xfrm>
          <a:prstGeom prst="rect">
            <a:avLst/>
          </a:prstGeom>
          <a:ln w="19050">
            <a:solidFill>
              <a:srgbClr val="007BB9"/>
            </a:solidFill>
            <a:round/>
          </a:ln>
        </p:spPr>
        <p:txBody>
          <a:bodyPr/>
          <a:lstStyle>
            <a:lvl1pPr>
              <a:spcBef>
                <a:spcPts val="600"/>
              </a:spcBef>
              <a:defRPr sz="2800" b="0"/>
            </a:lvl1pPr>
            <a:lvl2pPr marL="790575" indent="-333375">
              <a:spcBef>
                <a:spcPts val="600"/>
              </a:spcBef>
              <a:defRPr sz="2800" b="0"/>
            </a:lvl2pPr>
            <a:lvl3pPr marL="1234438" indent="-320038">
              <a:spcBef>
                <a:spcPts val="600"/>
              </a:spcBef>
              <a:defRPr sz="2800" b="0"/>
            </a:lvl3pPr>
            <a:lvl4pPr marL="1727200" indent="-355600">
              <a:spcBef>
                <a:spcPts val="600"/>
              </a:spcBef>
              <a:defRPr sz="2800" b="0"/>
            </a:lvl4pPr>
            <a:lvl5pPr marL="2184400" indent="-355600">
              <a:spcBef>
                <a:spcPts val="600"/>
              </a:spcBef>
              <a:defRPr sz="28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7" name="imag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28" y="1219200"/>
            <a:ext cx="3830773" cy="544671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pic" sz="half" idx="13"/>
          </p:nvPr>
        </p:nvSpPr>
        <p:spPr>
          <a:xfrm>
            <a:off x="864205" y="1741978"/>
            <a:ext cx="3285365" cy="4410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pic>
        <p:nvPicPr>
          <p:cNvPr id="145" name="image2.jpeg" descr="M:\6-Communication\Visuels\PPT_Layout\2017\Stragei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52621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1" y="2209800"/>
            <a:ext cx="9152627" cy="4656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8"/>
                </a:moveTo>
                <a:lnTo>
                  <a:pt x="21600" y="0"/>
                </a:lnTo>
                <a:cubicBezTo>
                  <a:pt x="21593" y="2334"/>
                  <a:pt x="21586" y="19266"/>
                  <a:pt x="21580" y="21600"/>
                </a:cubicBezTo>
                <a:lnTo>
                  <a:pt x="0" y="21554"/>
                </a:lnTo>
                <a:lnTo>
                  <a:pt x="0" y="14278"/>
                </a:lnTo>
                <a:close/>
              </a:path>
            </a:pathLst>
          </a:cu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1371600" y="47244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1pPr>
            <a:lvl2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2pPr>
            <a:lvl3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3pPr>
            <a:lvl4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4pPr>
            <a:lvl5pPr marL="0" indent="0" algn="ctr">
              <a:buSzTx/>
              <a:buFontTx/>
              <a:buNone/>
              <a:defRPr b="0">
                <a:solidFill>
                  <a:srgbClr val="EFF4F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hape 148"/>
          <p:cNvSpPr/>
          <p:nvPr/>
        </p:nvSpPr>
        <p:spPr>
          <a:xfrm>
            <a:off x="457200" y="1295400"/>
            <a:ext cx="3657600" cy="228600"/>
          </a:xfrm>
          <a:prstGeom prst="rect">
            <a:avLst/>
          </a:prstGeom>
          <a:gradFill>
            <a:gsLst>
              <a:gs pos="0">
                <a:srgbClr val="25959B"/>
              </a:gs>
              <a:gs pos="100000">
                <a:srgbClr val="15686B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 rot="16200000">
            <a:off x="6756213" y="4445185"/>
            <a:ext cx="4648202" cy="1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2017 – World Customs Organization</a:t>
            </a:r>
          </a:p>
        </p:txBody>
      </p:sp>
      <p:sp>
        <p:nvSpPr>
          <p:cNvPr id="150" name="Shape 150"/>
          <p:cNvSpPr/>
          <p:nvPr/>
        </p:nvSpPr>
        <p:spPr>
          <a:xfrm>
            <a:off x="381000" y="609600"/>
            <a:ext cx="4648200" cy="73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solidFill>
                  <a:srgbClr val="25959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Strategies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16200000">
            <a:off x="6712179" y="4578579"/>
            <a:ext cx="4648202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7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Copyright © 2017 – World Customs Organization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334000" cy="71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864120" y="6536940"/>
            <a:ext cx="27988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6" r:id="rId54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7BB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mailto:Anel.redjeb@wcoomd.or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ierre.bertrand@wcoomd.org" TargetMode="External"/><Relationship Id="rId5" Type="http://schemas.openxmlformats.org/officeDocument/2006/relationships/hyperlink" Target="mailto:terence.wall@wcoomd.org" TargetMode="External"/><Relationship Id="rId4" Type="http://schemas.openxmlformats.org/officeDocument/2006/relationships/hyperlink" Target="mailto:James.McColm@wcoomd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1507" y="4158074"/>
            <a:ext cx="9144000" cy="685800"/>
          </a:xfrm>
          <a:prstGeom prst="rect">
            <a:avLst/>
          </a:prstGeom>
          <a:solidFill>
            <a:srgbClr val="376092">
              <a:alpha val="18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258" y="1526595"/>
            <a:ext cx="7800281" cy="12025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753461" y="1685478"/>
            <a:ext cx="8610600" cy="64632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36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11697" y="5419628"/>
            <a:ext cx="9232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38539" y="3131757"/>
            <a:ext cx="92964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Clr>
                <a:srgbClr val="777777"/>
              </a:buClr>
            </a:pPr>
            <a:r>
              <a:rPr lang="fr-FR" sz="2000" b="1" dirty="0">
                <a:solidFill>
                  <a:schemeClr val="tx1"/>
                </a:solidFill>
                <a:latin typeface="Arial"/>
              </a:rPr>
              <a:t>26eme Conférence des Directeurs Généraux des Douanes de </a:t>
            </a:r>
          </a:p>
          <a:p>
            <a:pPr algn="ctr">
              <a:lnSpc>
                <a:spcPct val="95000"/>
              </a:lnSpc>
              <a:buClr>
                <a:srgbClr val="777777"/>
              </a:buClr>
            </a:pPr>
            <a:r>
              <a:rPr lang="fr-FR" sz="2000" b="1" dirty="0">
                <a:solidFill>
                  <a:schemeClr val="tx1"/>
                </a:solidFill>
                <a:latin typeface="Arial"/>
              </a:rPr>
              <a:t>la Région de l’Organisation Mondiale des Douanes </a:t>
            </a:r>
          </a:p>
          <a:p>
            <a:pPr algn="ctr">
              <a:lnSpc>
                <a:spcPct val="95000"/>
              </a:lnSpc>
              <a:buClr>
                <a:srgbClr val="777777"/>
              </a:buClr>
            </a:pPr>
            <a:r>
              <a:rPr lang="fr-FR" sz="2000" b="1" dirty="0">
                <a:solidFill>
                  <a:schemeClr val="tx1"/>
                </a:solidFill>
                <a:latin typeface="Arial"/>
              </a:rPr>
              <a:t>pour l’Afrique Occidentale et Centrale - 28 avril 2021</a:t>
            </a:r>
          </a:p>
        </p:txBody>
      </p:sp>
      <p:pic>
        <p:nvPicPr>
          <p:cNvPr id="17" name="Picture 16" descr="WCO_logo_Colour_Vertical_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7778"/>
            <a:ext cx="1869757" cy="14835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9E8CD3-9AF5-4FEE-BAB8-FC46B35F9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932" y="4843874"/>
            <a:ext cx="3048000" cy="2038439"/>
          </a:xfrm>
          <a:prstGeom prst="rect">
            <a:avLst/>
          </a:prstGeom>
        </p:spPr>
      </p:pic>
      <p:pic>
        <p:nvPicPr>
          <p:cNvPr id="1026" name="Picture 2" descr="Contrôle d'arme : 7 millions d'armes légères circulent en Afrique">
            <a:extLst>
              <a:ext uri="{FF2B5EF4-FFF2-40B4-BE49-F238E27FC236}">
                <a16:creationId xmlns:a16="http://schemas.microsoft.com/office/drawing/2014/main" id="{ECABFE3D-60D9-46F4-935F-1C2365ED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" y="4843874"/>
            <a:ext cx="3115469" cy="20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ération coordonnée contre les méthamphétamines sur le continent américain">
            <a:extLst>
              <a:ext uri="{FF2B5EF4-FFF2-40B4-BE49-F238E27FC236}">
                <a16:creationId xmlns:a16="http://schemas.microsoft.com/office/drawing/2014/main" id="{31598FE5-4436-4511-8AE0-0ABBDA6F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33" y="4849358"/>
            <a:ext cx="2980068" cy="19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6A4FE6-E4DA-47F8-8372-7CFCBC888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711" y="31310"/>
            <a:ext cx="2438400" cy="1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537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04429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312161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96695B-4B5A-4F56-87AC-0D88B46D9055}"/>
              </a:ext>
            </a:extLst>
          </p:cNvPr>
          <p:cNvSpPr txBox="1"/>
          <p:nvPr/>
        </p:nvSpPr>
        <p:spPr>
          <a:xfrm>
            <a:off x="3048000" y="1161466"/>
            <a:ext cx="23622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/>
              <a:t>Etapes suivantes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0C477E-00B4-4697-9576-58B2E7309B54}"/>
              </a:ext>
            </a:extLst>
          </p:cNvPr>
          <p:cNvSpPr txBox="1"/>
          <p:nvPr/>
        </p:nvSpPr>
        <p:spPr>
          <a:xfrm>
            <a:off x="990600" y="1852960"/>
            <a:ext cx="7979103" cy="5909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fr-FR" dirty="0"/>
              <a:t>J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uin  2021: Mission de diagnostic dans la trois pays cibles pour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 les deux experts de l’OMD)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i="1" dirty="0"/>
              <a:t>     (conditionnée à l’état d’évolution de la pandémie – Covid 19)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/>
              <a:t> Fin juin 2021: Rapport d’évaluation finalisé: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-  Rapport d’évaluation basé notamment sur les réponses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   aux questionnaires. Avec les propositions relatives aux renforcement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   des capacités pour la phase deux du Projet </a:t>
            </a:r>
            <a:r>
              <a:rPr lang="fr-FR" i="1" dirty="0"/>
              <a:t>(cf. diapositive suivante)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i="1" dirty="0"/>
              <a:t>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-  Rapport sur l’évaluation des risques pour la mise en œuvre de la phase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   deux du projet, notamment.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/>
              <a:t>15 - 30 juillet: Préparation agenda et organisation d’une réunion de haut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niveau (DG pays cibles – OMD - Sponsor)</a:t>
            </a:r>
          </a:p>
          <a:p>
            <a:r>
              <a:rPr lang="fr-FR" dirty="0"/>
              <a:t>     </a:t>
            </a:r>
            <a:r>
              <a:rPr lang="fr-FR" i="1" dirty="0"/>
              <a:t>(conditionné à l’état d’évolution de la pandémie – Covid 19)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78DA85-4014-47BF-88C2-691D8A2D5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-8516"/>
            <a:ext cx="1869757" cy="14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195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3270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869757" y="520971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96695B-4B5A-4F56-87AC-0D88B46D9055}"/>
              </a:ext>
            </a:extLst>
          </p:cNvPr>
          <p:cNvSpPr txBox="1"/>
          <p:nvPr/>
        </p:nvSpPr>
        <p:spPr>
          <a:xfrm>
            <a:off x="1600200" y="1211346"/>
            <a:ext cx="597884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/>
              <a:t>Etapes suivantes: Projets de propositions de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/>
              <a:t>p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roduits livrables pour la phase deux du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59974F-98B9-4C9C-8213-A7BE29D6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1835"/>
            <a:ext cx="1869757" cy="14835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03DDAD7-FA74-46FE-9DBA-6EA7DA3EB4E9}"/>
              </a:ext>
            </a:extLst>
          </p:cNvPr>
          <p:cNvSpPr txBox="1"/>
          <p:nvPr/>
        </p:nvSpPr>
        <p:spPr>
          <a:xfrm>
            <a:off x="155935" y="2667000"/>
            <a:ext cx="8527330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RE" dirty="0">
                <a:latin typeface="Tahoma" panose="020B0604030504040204" pitchFamily="34" charset="0"/>
                <a:ea typeface="Calibri" panose="020F0502020204030204" pitchFamily="34" charset="0"/>
              </a:rPr>
              <a:t>Organiser une </a:t>
            </a:r>
            <a:r>
              <a:rPr lang="fr-RE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activité de lancement de projet 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pour les DG douanes,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   Organisations et </a:t>
            </a:r>
            <a:r>
              <a:rPr lang="fr-RE" dirty="0">
                <a:latin typeface="Tahoma" panose="020B0604030504040204" pitchFamily="34" charset="0"/>
                <a:ea typeface="Calibri" panose="020F0502020204030204" pitchFamily="34" charset="0"/>
              </a:rPr>
              <a:t>O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rganismes </a:t>
            </a:r>
            <a:r>
              <a:rPr lang="fr-RE" dirty="0">
                <a:latin typeface="Tahoma" panose="020B0604030504040204" pitchFamily="34" charset="0"/>
                <a:ea typeface="Calibri" panose="020F0502020204030204" pitchFamily="34" charset="0"/>
              </a:rPr>
              <a:t>I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nternationaux et nationaux qui participent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RE" dirty="0">
                <a:latin typeface="Tahoma" panose="020B0604030504040204" pitchFamily="34" charset="0"/>
                <a:ea typeface="Calibri" panose="020F0502020204030204" pitchFamily="34" charset="0"/>
              </a:rPr>
              <a:t>    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aux initiatives régionales de lutte contre le terrorisme et de sécurité frontalière. 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RE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   Cet événement pourrait avoir lieu au début de la phase 2.</a:t>
            </a:r>
            <a:endParaRPr lang="fr-RE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RE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Organisation d’activités de </a:t>
            </a:r>
            <a:r>
              <a:rPr lang="fr-RE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sensibilisation, de formation, de formation de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RE" b="1" dirty="0">
                <a:latin typeface="Tahoma" panose="020B0604030504040204" pitchFamily="34" charset="0"/>
                <a:ea typeface="Calibri" panose="020F0502020204030204" pitchFamily="34" charset="0"/>
              </a:rPr>
              <a:t>    Formateurs </a:t>
            </a:r>
            <a:r>
              <a:rPr lang="fr-RE" dirty="0">
                <a:latin typeface="Tahoma" panose="020B0604030504040204" pitchFamily="34" charset="0"/>
                <a:ea typeface="Calibri" panose="020F0502020204030204" pitchFamily="34" charset="0"/>
              </a:rPr>
              <a:t>(sur Projets COPES, Projet Global Shield (PGS), Produits nCEN,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RE" dirty="0">
                <a:latin typeface="Tahoma" panose="020B0604030504040204" pitchFamily="34" charset="0"/>
                <a:ea typeface="Calibri" panose="020F0502020204030204" pitchFamily="34" charset="0"/>
              </a:rPr>
              <a:t>    Système de ciblage du Fret (CTS),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Système d’évaluation et de ciblage des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Arial" panose="020B0604020202020204" pitchFamily="34" charset="0"/>
              </a:rPr>
              <a:t>    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voyageurs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(GTAS),</a:t>
            </a:r>
            <a:r>
              <a:rPr lang="fr-RE" dirty="0">
                <a:latin typeface="Tahoma" panose="020B0604030504040204" pitchFamily="34" charset="0"/>
                <a:ea typeface="Calibri" panose="020F0502020204030204" pitchFamily="34" charset="0"/>
              </a:rPr>
              <a:t> etc… </a:t>
            </a:r>
            <a:endParaRPr lang="fr-RE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RE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1037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080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30907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1F981C-EBB0-42BE-B350-226103F1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43" y="31310"/>
            <a:ext cx="2022157" cy="15688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5346CF5-1AA9-4525-A8C3-3D01B9C5AD82}"/>
              </a:ext>
            </a:extLst>
          </p:cNvPr>
          <p:cNvSpPr txBox="1"/>
          <p:nvPr/>
        </p:nvSpPr>
        <p:spPr>
          <a:xfrm>
            <a:off x="1600200" y="1211346"/>
            <a:ext cx="5978843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/>
              <a:t>Etapes suivantes: </a:t>
            </a:r>
            <a:r>
              <a:rPr lang="fr-FR" sz="2000" b="1" u="sng" dirty="0"/>
              <a:t>Projets de propositions </a:t>
            </a:r>
            <a:r>
              <a:rPr lang="fr-FR" sz="2000" b="1" dirty="0"/>
              <a:t>de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/>
              <a:t>p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roduits livrables pour la phase deux du Projet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u="sng" dirty="0"/>
              <a:t>(Suite)</a:t>
            </a:r>
            <a:endParaRPr kumimoji="0" lang="fr-FR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3762D7-3102-4654-883A-1150AFF6C6A3}"/>
              </a:ext>
            </a:extLst>
          </p:cNvPr>
          <p:cNvSpPr txBox="1"/>
          <p:nvPr/>
        </p:nvSpPr>
        <p:spPr>
          <a:xfrm>
            <a:off x="455009" y="2819400"/>
            <a:ext cx="8493668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RE" dirty="0">
                <a:latin typeface="Tahoma" panose="020B0604030504040204" pitchFamily="34" charset="0"/>
                <a:ea typeface="Calibri" panose="020F0502020204030204" pitchFamily="34" charset="0"/>
              </a:rPr>
              <a:t>Id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entifier les </a:t>
            </a:r>
            <a:r>
              <a:rPr lang="fr-RE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principaux corridors de transit 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entre les </a:t>
            </a:r>
            <a:r>
              <a:rPr lang="fr-RE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principaux ports 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et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   aéroports d’Afrique de l’Ouest (Togo, Ghana, Côte d’Ivoire) et l’arrière-pays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RE" dirty="0">
                <a:latin typeface="Tahoma" panose="020B0604030504040204" pitchFamily="34" charset="0"/>
                <a:ea typeface="Calibri" panose="020F0502020204030204" pitchFamily="34" charset="0"/>
              </a:rPr>
              <a:t>   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fr-RE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des pays du Sahel 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peut-être grâce à des </a:t>
            </a:r>
            <a:r>
              <a:rPr lang="fr-RE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outils de géo localisation.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RE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Mise en œuvre d’une/des </a:t>
            </a:r>
            <a:r>
              <a:rPr lang="fr-RE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opération(s) régionale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(s) de sécurité et de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   surveillance frontalières.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RE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Une </a:t>
            </a:r>
            <a:r>
              <a:rPr lang="fr-RE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conférence sur la sécurité</a:t>
            </a: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pour aborder les défis du commerce illicite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RE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   et de la sécurité.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RE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RE" b="0" i="0" u="none" strike="noStrike" cap="none" spc="0" normalizeH="0" baseline="0" dirty="0">
                <a:ln>
                  <a:noFill/>
                </a:ln>
                <a:uFillTx/>
                <a:latin typeface="Tahoma" panose="020B0604030504040204" pitchFamily="34" charset="0"/>
                <a:cs typeface="+mj-cs"/>
                <a:sym typeface="Helvetica"/>
              </a:rPr>
              <a:t>ETC…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4802803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080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30907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1F981C-EBB0-42BE-B350-226103F1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43" y="31310"/>
            <a:ext cx="2022157" cy="15688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54D1255-104B-44B2-8415-0AABBA735523}"/>
              </a:ext>
            </a:extLst>
          </p:cNvPr>
          <p:cNvSpPr txBox="1"/>
          <p:nvPr/>
        </p:nvSpPr>
        <p:spPr>
          <a:xfrm>
            <a:off x="1981200" y="1035712"/>
            <a:ext cx="531811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Equipe Projet Sécurité Afrique Occidentale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D92AA1-F8F5-4FCD-8301-B6CE1442FED3}"/>
              </a:ext>
            </a:extLst>
          </p:cNvPr>
          <p:cNvSpPr txBox="1"/>
          <p:nvPr/>
        </p:nvSpPr>
        <p:spPr>
          <a:xfrm>
            <a:off x="851770" y="1614311"/>
            <a:ext cx="6940357" cy="5078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b="1" i="0" u="sng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James McCOLM Responsable du Projet Sécurité de l’OMD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T: +32 (0)2 209 9640 / +32 (0)479 801513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  <a:hlinkClick r:id="rId4"/>
              </a:rPr>
              <a:t>James.McColm@wcoomd.org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212121"/>
                </a:solidFill>
                <a:latin typeface="Arial" panose="020B0604020202020204" pitchFamily="34" charset="0"/>
              </a:rPr>
              <a:t>Terry WALL Expert Projet Sécurité Afrique Occidentale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212121"/>
                </a:solidFill>
                <a:latin typeface="Arial" panose="020B0604020202020204" pitchFamily="34" charset="0"/>
              </a:rPr>
              <a:t>pour le Ghana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T: +32 (0)2 209 9519 / +61 448 050520 (M)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hlinkClick r:id="rId5"/>
              </a:rPr>
              <a:t>terence.wall@wcoomd.org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Pierre BERTRAND Expert Projet Sécurité Afrique Occidentale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pour la Côte d’Ivoire et le Togo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T: +33 647804637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hlinkClick r:id="rId6"/>
              </a:rPr>
              <a:t>Pierre.bertrand@wcoomd.org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Anel Redjeb Assistante du Projet Sécurité Afrique Occidentale</a:t>
            </a:r>
          </a:p>
          <a:p>
            <a:pPr algn="ctr"/>
            <a:r>
              <a:rPr lang="fr-FR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T: +32 (0)2 209 9273 / +</a:t>
            </a:r>
            <a:r>
              <a:rPr lang="fr-FR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32475949716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hlinkClick r:id="rId7"/>
              </a:rPr>
              <a:t>Anel.redjeb@wcoomd.org</a:t>
            </a:r>
            <a:endParaRPr lang="fr-FR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7872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080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30907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1F981C-EBB0-42BE-B350-226103F1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43" y="31310"/>
            <a:ext cx="2022157" cy="15688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548D07-DD4B-4D99-8A09-66FAF028E138}"/>
              </a:ext>
            </a:extLst>
          </p:cNvPr>
          <p:cNvSpPr txBox="1"/>
          <p:nvPr/>
        </p:nvSpPr>
        <p:spPr>
          <a:xfrm>
            <a:off x="2195692" y="2590800"/>
            <a:ext cx="4825997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Merci de votre attentio</a:t>
            </a:r>
            <a:r>
              <a:rPr lang="fr-FR" sz="3200" b="1" dirty="0"/>
              <a:t>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="1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Des questions ?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90179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599" y="351164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937489" y="492318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98802"/>
            <a:ext cx="1869757" cy="14835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0D3572-9F2A-40FA-876B-5665CEBD0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067177"/>
            <a:ext cx="6416356" cy="364631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5D18714-1875-4E4E-9D27-AF9611253C22}"/>
              </a:ext>
            </a:extLst>
          </p:cNvPr>
          <p:cNvSpPr txBox="1"/>
          <p:nvPr/>
        </p:nvSpPr>
        <p:spPr>
          <a:xfrm>
            <a:off x="261847" y="1512527"/>
            <a:ext cx="862030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Article « Lancement du Projet de l’OMD sur la sécurité en Afrique Occidentale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sur le « site OMD » </a:t>
            </a:r>
            <a:r>
              <a:rPr lang="fr-FR" b="1" u="sng" dirty="0"/>
              <a:t>l</a:t>
            </a:r>
            <a:r>
              <a:rPr kumimoji="0" lang="fr-FR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 15 mars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1ADC84-936E-418E-BD28-C3966065B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240" y="0"/>
            <a:ext cx="1869758" cy="1371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588D8B1-9AE8-4142-8714-03DCED808192}"/>
              </a:ext>
            </a:extLst>
          </p:cNvPr>
          <p:cNvSpPr txBox="1"/>
          <p:nvPr/>
        </p:nvSpPr>
        <p:spPr>
          <a:xfrm>
            <a:off x="130922" y="2279923"/>
            <a:ext cx="888215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Il s’agit d’un projet financé par le Ministère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Fédéral des affaires étrangères </a:t>
            </a:r>
            <a:r>
              <a:rPr lang="fr-FR" b="1" dirty="0"/>
              <a:t>allemand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93510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905000" y="30907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964FCB0-1BAB-435C-BDD0-61B93C46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0"/>
            <a:ext cx="1869757" cy="13716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6C5E6D4-4A44-4243-9609-DC0C82CAAEAC}"/>
              </a:ext>
            </a:extLst>
          </p:cNvPr>
          <p:cNvSpPr txBox="1"/>
          <p:nvPr/>
        </p:nvSpPr>
        <p:spPr>
          <a:xfrm>
            <a:off x="2485864" y="1426265"/>
            <a:ext cx="458328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Extraits du discours d’ouverture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41DF1E-A5A3-4111-ACCA-9B44F66AEADF}"/>
              </a:ext>
            </a:extLst>
          </p:cNvPr>
          <p:cNvSpPr txBox="1"/>
          <p:nvPr/>
        </p:nvSpPr>
        <p:spPr>
          <a:xfrm>
            <a:off x="1744622" y="2075451"/>
            <a:ext cx="532453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M. Kunio Mikuriya, Secrétaire général de l’OMD: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7B46B7-9A69-4A3B-BF78-530DC3280C6F}"/>
              </a:ext>
            </a:extLst>
          </p:cNvPr>
          <p:cNvSpPr txBox="1"/>
          <p:nvPr/>
        </p:nvSpPr>
        <p:spPr>
          <a:xfrm>
            <a:off x="1097825" y="2736505"/>
            <a:ext cx="6913107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«</a:t>
            </a:r>
            <a:r>
              <a:rPr kumimoji="0" lang="fr-FR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 </a:t>
            </a:r>
            <a:r>
              <a:rPr kumimoji="0" lang="fr-FR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Lors des réunions régulières que j’ai eu avec les Directeurs généraux de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/>
              <a:t>la région d’Afrique occidentale et centrale, j’ai compris que ceux-ci ne se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/>
              <a:t>concentraient</a:t>
            </a:r>
            <a:r>
              <a:rPr kumimoji="0" lang="fr-FR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plus uniquement sur la perception des recettes, mais que la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sécurité frontalière dans son ensemble faisait désormais également partie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/>
              <a:t>des priorités. »</a:t>
            </a:r>
            <a:endParaRPr kumimoji="0" lang="fr-FR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26" name="Picture 2" descr="13 Kunio Mikuriya Photos and Premium High Res Pictures - Getty Images">
            <a:extLst>
              <a:ext uri="{FF2B5EF4-FFF2-40B4-BE49-F238E27FC236}">
                <a16:creationId xmlns:a16="http://schemas.microsoft.com/office/drawing/2014/main" id="{CFF37A31-887A-43ED-B6C9-31037B1E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90" y="434419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8591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3270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869757" y="520971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59974F-98B9-4C9C-8213-A7BE29D6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1835"/>
            <a:ext cx="1869757" cy="14835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2D9E485-C487-400D-B9E1-901D835DA3F7}"/>
              </a:ext>
            </a:extLst>
          </p:cNvPr>
          <p:cNvSpPr txBox="1"/>
          <p:nvPr/>
        </p:nvSpPr>
        <p:spPr>
          <a:xfrm>
            <a:off x="2362200" y="1512527"/>
            <a:ext cx="458328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Extraits du discours d’ouverture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04DDB1-74FD-4904-9849-543E3216B9A4}"/>
              </a:ext>
            </a:extLst>
          </p:cNvPr>
          <p:cNvSpPr txBox="1"/>
          <p:nvPr/>
        </p:nvSpPr>
        <p:spPr>
          <a:xfrm>
            <a:off x="457200" y="2362200"/>
            <a:ext cx="8043224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Mme Colette Hercher, Présidente de la Direction </a:t>
            </a:r>
            <a:r>
              <a:rPr lang="fr-FR" b="1" dirty="0"/>
              <a:t>G</a:t>
            </a:r>
            <a:r>
              <a:rPr kumimoji="0" lang="fr-F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énérale des Douanes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A</a:t>
            </a:r>
            <a:r>
              <a:rPr kumimoji="0" lang="fr-F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llemandes: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4EC006-03B6-42CD-B2BF-D376E050A971}"/>
              </a:ext>
            </a:extLst>
          </p:cNvPr>
          <p:cNvSpPr txBox="1"/>
          <p:nvPr/>
        </p:nvSpPr>
        <p:spPr>
          <a:xfrm>
            <a:off x="831816" y="3135068"/>
            <a:ext cx="7358742" cy="1600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« C’est un grand plaisir pour moi de lancer cette initiative qui marque le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premier projet auquel participe l’Administration douanière allemande dans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/>
              <a:t>la région d’Afrique occidentale.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Je suis enchantée de pouvoir travailler au côté </a:t>
            </a:r>
            <a:r>
              <a:rPr lang="fr-FR" sz="1600" i="1" dirty="0"/>
              <a:t>de l’OMD en tant que partenaire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/>
              <a:t>engagé dont l’expérience dans les projets et les contacts dans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/>
              <a:t> la région, enrichiront grandement l’initiative. »</a:t>
            </a:r>
            <a:endParaRPr kumimoji="0" lang="fr-FR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050" name="Picture 2" descr="Colette Photo Banque d'image et photos - Alamy">
            <a:extLst>
              <a:ext uri="{FF2B5EF4-FFF2-40B4-BE49-F238E27FC236}">
                <a16:creationId xmlns:a16="http://schemas.microsoft.com/office/drawing/2014/main" id="{09FADC5E-017F-4A3D-AE76-91458428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55" y="4715746"/>
            <a:ext cx="1451463" cy="20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9632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36415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424684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2A4B87-C636-40AC-88CE-4D837E51A992}"/>
              </a:ext>
            </a:extLst>
          </p:cNvPr>
          <p:cNvSpPr txBox="1"/>
          <p:nvPr/>
        </p:nvSpPr>
        <p:spPr>
          <a:xfrm>
            <a:off x="342900" y="2363648"/>
            <a:ext cx="8458200" cy="2831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fr-FR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 Projet Sécurité d’Afrique Occidentale (PSAO) se centrera dans un premier temps sur une </a:t>
            </a:r>
            <a:r>
              <a:rPr lang="fr-F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« phase de diagnostic »,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qui vise à jauger la situation aux grands </a:t>
            </a:r>
            <a:r>
              <a:rPr lang="fr-F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ports maritimes, aéroports et points de</a:t>
            </a:r>
          </a:p>
          <a:p>
            <a:pPr algn="ctr"/>
            <a:r>
              <a:rPr lang="fr-F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passage terrestres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du </a:t>
            </a:r>
            <a:r>
              <a:rPr lang="fr-F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Ghana, de Côte d'Ivoire et du Togo </a:t>
            </a:r>
          </a:p>
          <a:p>
            <a:pPr algn="ctr"/>
            <a:r>
              <a:rPr lang="fr-F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desservant la région d’Afrique occidentale en vue de</a:t>
            </a:r>
          </a:p>
          <a:p>
            <a:pPr algn="ctr"/>
            <a:r>
              <a:rPr lang="fr-F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déterminer comment améliorer les procédures </a:t>
            </a:r>
          </a:p>
          <a:p>
            <a:pPr algn="ctr"/>
            <a:r>
              <a:rPr lang="fr-F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douanières en </a:t>
            </a:r>
            <a:r>
              <a:rPr lang="fr-F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matière de recettes et de sécurité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à ces endroits.</a:t>
            </a:r>
          </a:p>
          <a:p>
            <a:pPr algn="l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91AEF0-3190-4527-8ABE-A52E07A95186}"/>
              </a:ext>
            </a:extLst>
          </p:cNvPr>
          <p:cNvSpPr txBox="1"/>
          <p:nvPr/>
        </p:nvSpPr>
        <p:spPr>
          <a:xfrm>
            <a:off x="2242290" y="1662808"/>
            <a:ext cx="56388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/>
              <a:t>Quels sont les objectifs de ce projet?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38028A-D8D1-4185-972C-46F316BBE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376" y="-14369"/>
            <a:ext cx="1869757" cy="13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4660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024" y="274163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850001" y="46243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6A97C28-BEAC-40D1-B545-6A264264C10B}"/>
              </a:ext>
            </a:extLst>
          </p:cNvPr>
          <p:cNvSpPr txBox="1"/>
          <p:nvPr/>
        </p:nvSpPr>
        <p:spPr>
          <a:xfrm>
            <a:off x="152400" y="2209800"/>
            <a:ext cx="8382000" cy="480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</a:rPr>
              <a:t>L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’équipe de projet évaluera la manière dont les envois de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précurseurs chimiques et de composants entrant dans la fabrication des </a:t>
            </a:r>
          </a:p>
          <a:p>
            <a:pPr algn="ctr"/>
            <a:r>
              <a:rPr lang="fr-FR" b="1" dirty="0">
                <a:latin typeface="Arial" panose="020B0604020202020204" pitchFamily="34" charset="0"/>
              </a:rPr>
              <a:t>e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ngins explosifs improvisés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(EEI),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d’armes légères et de petit calibre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(ALPC),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composants d’armes de destruction massive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(ADM) et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d’argent liquide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pourraient être mieux détectés à travers une meilleure utilisation des outils et instruments  de l’OMD, parmi lesquels figurent:</a:t>
            </a:r>
          </a:p>
          <a:p>
            <a:pPr algn="ctr"/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endParaRPr lang="fr-FR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 Système de ciblage du fret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(CTS).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l’ensemble des outils du Réseau douanier de lutte contre la fraude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(CEN).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 Système d’évaluation et de ciblage des voyageurs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(GTAS).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 Recueil du Programme sur les pratiques opérationnelles douanières en matière de lutte contre la fraude et de saisie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(COPES).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</a:rPr>
              <a:t>Etc…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9951FF-16FB-433B-9830-297E21B65663}"/>
              </a:ext>
            </a:extLst>
          </p:cNvPr>
          <p:cNvSpPr txBox="1"/>
          <p:nvPr/>
        </p:nvSpPr>
        <p:spPr>
          <a:xfrm>
            <a:off x="1869757" y="1390536"/>
            <a:ext cx="56388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/>
              <a:t>Quels sont les objectifs de ce projet?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E9B77C-BFBD-45A1-8176-A6F777A72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0"/>
            <a:ext cx="1869757" cy="13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227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905000" y="309072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96695B-4B5A-4F56-87AC-0D88B46D9055}"/>
              </a:ext>
            </a:extLst>
          </p:cNvPr>
          <p:cNvSpPr txBox="1"/>
          <p:nvPr/>
        </p:nvSpPr>
        <p:spPr>
          <a:xfrm>
            <a:off x="2133600" y="1442210"/>
            <a:ext cx="56388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/>
              <a:t>Première Etape: Phase de diagnostic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64FCB0-1BAB-435C-BDD0-61B93C46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0"/>
            <a:ext cx="1869757" cy="13716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51AFC1A-0E8A-456C-B099-D8FAB1B91C58}"/>
              </a:ext>
            </a:extLst>
          </p:cNvPr>
          <p:cNvSpPr txBox="1"/>
          <p:nvPr/>
        </p:nvSpPr>
        <p:spPr>
          <a:xfrm>
            <a:off x="457200" y="2338032"/>
            <a:ext cx="8229599" cy="5355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Confection de deux questionnaires «</a:t>
            </a:r>
            <a:r>
              <a:rPr kumimoji="0" lang="fr-FR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MS Mincho" panose="02020609040205080304" pitchFamily="49" charset="-128"/>
                <a:cs typeface="+mj-cs"/>
                <a:sym typeface="Helvetica"/>
              </a:rPr>
              <a:t>A</a:t>
            </a:r>
            <a:r>
              <a:rPr lang="fr-FR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uto-évaluation de la maturité </a:t>
            </a:r>
            <a:r>
              <a:rPr lang="fr-F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»</a:t>
            </a:r>
            <a:r>
              <a:rPr lang="fr-FR" dirty="0"/>
              <a:t>,</a:t>
            </a: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Cet outil s’inscrit dans le cadre de diagnostic de l’OMD et s’appuie sur l’outil d’auto-évaluation de la maturité élaboré dans le cadre du « Programme COPES » de l’OMD.</a:t>
            </a:r>
          </a:p>
          <a:p>
            <a:endParaRPr lang="fr-FR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Les questionnaires sont envoyés au correspondant désigné par le Directeur Général/ le Commissaire Général.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Création d’un groupe Adhoc dans les trois pays pour répondre à ces  questionnaires.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Réunions virtuelles (Zoom) avec les deux experts du projet de l’OMD pour      finaliser les outils d’évaluation.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0651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8021" y="253552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847179" y="409596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CEF489-E00F-4CB4-ACF5-8796D1293970}"/>
              </a:ext>
            </a:extLst>
          </p:cNvPr>
          <p:cNvSpPr txBox="1"/>
          <p:nvPr/>
        </p:nvSpPr>
        <p:spPr>
          <a:xfrm>
            <a:off x="533400" y="1691909"/>
            <a:ext cx="8743336" cy="4801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r>
              <a:rPr lang="fr-FR" b="1" u="sng" dirty="0"/>
              <a:t>Questions sur les missions et responsabilités de l’Administration: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(Types de missions – fiscales – économiques - de sécurité; Conventions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ratifiées et mises en œuvre; Activités de contrôle, LCF, enquêtes etc…)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B. </a:t>
            </a:r>
            <a:r>
              <a:rPr kumimoji="0" lang="fr-FR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Questions sur la structure organisationnelle: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(Mise en place d’une direction de la LCF, du Renseignement, des Enquêtes;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      Unités mobiles de contrôle, Equipe cynophiles, Equipes spécialisées dans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      répression des flux financiers illicites etc…)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C. </a:t>
            </a:r>
            <a:r>
              <a:rPr kumimoji="0" lang="fr-FR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Questions sur les systèmes et la technologie: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     (Système de gestion/dédouanement informatisé; système de ciblage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     des passagers; base de donnée sécurisée infractions douanières)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r>
              <a:rPr lang="fr-FR" b="1" dirty="0"/>
              <a:t>D.</a:t>
            </a:r>
            <a:r>
              <a:rPr lang="fr-F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fr-FR" sz="1800" b="1" u="sng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Questions relatives aux données sur le commerce et les saisies:</a:t>
            </a:r>
            <a:endParaRPr lang="fr-FR" sz="1800" u="sng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(Saisies, Marchandises en transit, </a:t>
            </a:r>
            <a:r>
              <a:rPr lang="fr-FR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Produits ciblés dans le “Programme Global    Shield) </a:t>
            </a:r>
            <a:endParaRPr kumimoji="0" lang="fr-FR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FD6396-DDC1-4429-802E-9EF57D69A410}"/>
              </a:ext>
            </a:extLst>
          </p:cNvPr>
          <p:cNvSpPr txBox="1"/>
          <p:nvPr/>
        </p:nvSpPr>
        <p:spPr>
          <a:xfrm flipH="1">
            <a:off x="2255519" y="1089326"/>
            <a:ext cx="463296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Premier questionnaire d’évaluation (contenu)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2B0DA0-23A1-4131-B5E9-7D2C267BD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243" y="-1281"/>
            <a:ext cx="1869757" cy="14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2829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119" y="272018"/>
            <a:ext cx="5638800" cy="838200"/>
          </a:xfrm>
          <a:prstGeom prst="rect">
            <a:avLst/>
          </a:prstGeom>
          <a:solidFill>
            <a:srgbClr val="37609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752600" y="340585"/>
            <a:ext cx="5867400" cy="46166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R="457200" defTabSz="457200">
              <a:defRPr sz="2800" b="1" spc="-28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FR" sz="2400" dirty="0">
                <a:solidFill>
                  <a:schemeClr val="bg1"/>
                </a:solidFill>
              </a:rPr>
              <a:t>Projet Sécurité Afrique Occidentale</a:t>
            </a:r>
          </a:p>
        </p:txBody>
      </p:sp>
      <p:pic>
        <p:nvPicPr>
          <p:cNvPr id="21" name="Picture 20" descr="WCO_logo_Colour_Vertical_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27989" r="26633" b="20720"/>
          <a:stretch/>
        </p:blipFill>
        <p:spPr>
          <a:xfrm>
            <a:off x="0" y="28939"/>
            <a:ext cx="1869757" cy="14835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4F5574-F985-4DC5-A508-5278B1877161}"/>
              </a:ext>
            </a:extLst>
          </p:cNvPr>
          <p:cNvSpPr txBox="1"/>
          <p:nvPr/>
        </p:nvSpPr>
        <p:spPr>
          <a:xfrm flipH="1">
            <a:off x="2222535" y="1096862"/>
            <a:ext cx="463296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/>
              <a:t>Deuxième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questionnaire d’évaluation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/>
              <a:t>(contenu)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69A4FE-2485-4348-946B-06E84E40449D}"/>
              </a:ext>
            </a:extLst>
          </p:cNvPr>
          <p:cNvSpPr txBox="1"/>
          <p:nvPr/>
        </p:nvSpPr>
        <p:spPr>
          <a:xfrm>
            <a:off x="523938" y="1557038"/>
            <a:ext cx="8096123" cy="4801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r>
              <a:rPr lang="fr-FR" b="1" u="sng" dirty="0"/>
              <a:t>Contrôles: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    </a:t>
            </a:r>
            <a:r>
              <a:rPr lang="fr-FR" sz="1600" dirty="0"/>
              <a:t>(Système de gestion des biens saisis; Pouvoir de confiscation marchandises saisies;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1600" dirty="0"/>
              <a:t>      Infrastructures, équipements pour les contrôles, etc.)    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B. </a:t>
            </a:r>
            <a:r>
              <a:rPr kumimoji="0" lang="fr-FR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Renseignements: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    </a:t>
            </a:r>
            <a:r>
              <a:rPr lang="fr-FR" sz="1600" dirty="0"/>
              <a:t>(Codification pour le traitement du renseignement/système d’évaluation; Participation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aux travaux du BRLR; Accès aux bases de données; Formation; etc.)</a:t>
            </a:r>
            <a:endParaRPr kumimoji="0" lang="fr-FR" sz="1600" b="0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C.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fr-FR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Gestion du risque: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/>
              <a:t>     (Application gestion des risques; Utilisation critères de sélectivité; PA et AAM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/>
              <a:t>     niveau national et international; Formation; etc.)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D. </a:t>
            </a:r>
            <a:r>
              <a:rPr kumimoji="0" lang="fr-FR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Lutte contre la fraude: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    </a:t>
            </a:r>
            <a:r>
              <a:rPr lang="fr-FR" sz="1600" dirty="0"/>
              <a:t>(Droit de visite à corps; Droit d’arrestation/détention; Droit de visite domiciliaire;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Dotation d’armes de service; Utilisation CENcomm; Formation; etc.)</a:t>
            </a:r>
            <a:endParaRPr lang="fr-FR" sz="1600" u="sng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E. </a:t>
            </a:r>
            <a:r>
              <a:rPr kumimoji="0" lang="fr-FR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Enquête: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/>
              <a:t>    (Enquêtes administratives/judiciaires; Livraison surveillée; Recherche et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conservation des preuves; Formation initiale/continue en matière d’enquête; etc</a:t>
            </a:r>
            <a:r>
              <a:rPr lang="fr-FR" sz="1600" dirty="0"/>
              <a:t>.)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F. Egalité des genres: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</a:t>
            </a:r>
            <a:r>
              <a:rPr lang="fr-FR" sz="1600" dirty="0"/>
              <a:t>(Questions traitées par une experte de la douane allemande)</a:t>
            </a:r>
            <a:endParaRPr kumimoji="0" lang="fr-FR" sz="160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D8FD4B-A400-4BB1-AF60-B40C377E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275" y="0"/>
            <a:ext cx="1935725" cy="15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9481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General CB">
  <a:themeElements>
    <a:clrScheme name="General CB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eneral C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eneral CB">
  <a:themeElements>
    <a:clrScheme name="General CB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General CB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eneral C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18E0E8886B9418124C8FF0D1C0DC5" ma:contentTypeVersion="2" ma:contentTypeDescription="Create a new document." ma:contentTypeScope="" ma:versionID="716a0d57718e31c4583da080e98757e9">
  <xsd:schema xmlns:xsd="http://www.w3.org/2001/XMLSchema" xmlns:xs="http://www.w3.org/2001/XMLSchema" xmlns:p="http://schemas.microsoft.com/office/2006/metadata/properties" xmlns:ns3="9f0fe522-ff9d-4d7b-a889-d23802bf0cc5" targetNamespace="http://schemas.microsoft.com/office/2006/metadata/properties" ma:root="true" ma:fieldsID="2d1259693ecdb6fde5b68a0bd7e049a4" ns3:_="">
    <xsd:import namespace="9f0fe522-ff9d-4d7b-a889-d23802bf0c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fe522-ff9d-4d7b-a889-d23802bf0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1D572B-6545-4F17-ADA0-C5D08C7CA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fe522-ff9d-4d7b-a889-d23802bf0c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2E58E7-83FD-4A6F-BD9B-063948B7B646}">
  <ds:schemaRefs>
    <ds:schemaRef ds:uri="http://purl.org/dc/terms/"/>
    <ds:schemaRef ds:uri="9f0fe522-ff9d-4d7b-a889-d23802bf0cc5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262DD6D-F242-426E-9984-D87F1E9167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6957</TotalTime>
  <Words>1385</Words>
  <Application>Microsoft Office PowerPoint</Application>
  <PresentationFormat>Affichage à l'écran (4:3)</PresentationFormat>
  <Paragraphs>173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Tahoma</vt:lpstr>
      <vt:lpstr>Times New Roman</vt:lpstr>
      <vt:lpstr>General CB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grace.najjar</dc:creator>
  <cp:lastModifiedBy>Pierre Bertrand</cp:lastModifiedBy>
  <cp:revision>236</cp:revision>
  <cp:lastPrinted>2018-01-03T11:38:33Z</cp:lastPrinted>
  <dcterms:modified xsi:type="dcterms:W3CDTF">2021-04-21T13:41:41Z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0x0101000A118E0E8886B9418124C8FF0D1C0DC5</vt:lpwstr>
  </property>
</Properties>
</file>